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Economica" panose="02010600030101010101"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5FE4E-8830-4EFA-87EE-F90E4E52956D}" v="25" dt="2021-12-08T21:44:23.659"/>
    <p1510:client id="{E14461AA-3121-4D40-9C7A-F4A2221FF950}" v="123" dt="2021-12-09T02:51:39.984"/>
    <p1510:client id="{E26894EA-4AD9-5D99-3E5A-340654E4B151}" v="4" dt="2021-12-09T02:12:15.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57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zh-CN" sz="1050">
                <a:solidFill>
                  <a:schemeClr val="dk1"/>
                </a:solidFill>
              </a:rPr>
              <a:t>Hello everyone, we are the shoe sorter team, I am Wenhao Li, this is Yuhao Wang, Yujie Hua, and Yuan Zhang. Today, we are going to give you a general presentation, summarizing all main contents of our project for this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622b54a3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622b54a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622b54a3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622b54a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622b54a3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622b54a3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56d3d9daa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56d3d9da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56d3d9daa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56d3d9daa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56d3d9daa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56d3d9daa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fc0853ca1_1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fc0853ca1_1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fc0853ca1_1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fc0853ca1_1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fc0853ca1_1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fc0853ca1_1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fc0853ca1_1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fc0853ca1_1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3cfd7e1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3cfd7e1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zh-CN" sz="1050">
                <a:solidFill>
                  <a:schemeClr val="dk1"/>
                </a:solidFill>
              </a:rPr>
              <a:t>First of all, as you can see in your life, AI applications are widely used. In your cellphones, there are AI using voice and face recognitions to improve the users’ experience and efficiency. When you drive a vehicle, AI techniques are designed to help you improve your driving experience, and for instance, the light adjustment can largely improve the safety of driving. Also at home, you may use cleaning robots to sweep the floor using AI. So basically, all these applications help us to improve our life experience and efficiency.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fc0853ca1_1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fc0853ca1_1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553833c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553833c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3cfd7e1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3cfd7e1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zh-CN" sz="1050">
                <a:solidFill>
                  <a:schemeClr val="dk1"/>
                </a:solidFill>
              </a:rPr>
              <a:t>Now imagine that after a whole day’s work or study, you go back home, taking off your shoes and clothes, and heading straight to your bed. It will be really great if you have a robot helping you to clean up the messy living room. </a:t>
            </a:r>
            <a:endParaRPr sz="105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zh-CN" sz="1050">
                <a:solidFill>
                  <a:schemeClr val="dk1"/>
                </a:solidFill>
              </a:rPr>
              <a:t>So, we came up with this idea of designing an automated robot that can sort the shoes and place them in order on your shoe rack.</a:t>
            </a:r>
            <a:endParaRPr sz="10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3cfd7e19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3cfd7e19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050">
                <a:solidFill>
                  <a:schemeClr val="dk1"/>
                </a:solidFill>
              </a:rPr>
              <a:t>There are 4 tasks that this robot is going to do. The first one is using simultaneous localization and mapping technique, which is SLAM in short, to build up </a:t>
            </a:r>
            <a:r>
              <a:rPr lang="zh-CN" sz="1050">
                <a:solidFill>
                  <a:schemeClr val="dk1"/>
                </a:solidFill>
                <a:highlight>
                  <a:srgbClr val="D3D3D3"/>
                </a:highlight>
              </a:rPr>
              <a:t>a room map</a:t>
            </a:r>
            <a:r>
              <a:rPr lang="zh-CN" sz="1050">
                <a:solidFill>
                  <a:schemeClr val="dk1"/>
                </a:solidFill>
              </a:rPr>
              <a:t>. This map is going to be the reference of the path planning portion for the AI agent. After that, image processing techniques are used to determine where the shoes are, and which part of the shoe can be referred to as the gripping point. Also, using another algorithm, shoes are paired, and the paired data can be stored for implementation of shoe sorting process later on. Thirdly, the agent will generate a collision-free path and optimize that path in real-time adjustment during its movement. The last task is grasping the shoe and place it on the shoe rack accordingly. This process is simplified into the case of grasping an object from a given point and place it to the targeted destination. Each of those 4 tasks is going to be shown with a short demo.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3cfd7e1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3cfd7e1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050">
                <a:solidFill>
                  <a:schemeClr val="dk1"/>
                </a:solidFill>
              </a:rPr>
              <a:t>Okay, now let me talk about SLAM. First, in our project, we didn’t really use SLAM to generate a real dataset because we do not have a Lidar sensor to collect the environment data. However, we suggested this idea of building up the room map using the SLAM technique to enable further process. In the real case if we are able to have a sensor, we will use it to generate useful data ourselves. To use SLAM, we will first let the agent browse the environment along the walsl and stop until a trajectory loop has been formed.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67ee97bc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67ee97bc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zh-CN" sz="1050">
                <a:solidFill>
                  <a:schemeClr val="dk1"/>
                </a:solidFill>
              </a:rPr>
              <a:t>A loop closure is needed to conduct feature alignment, and this process is used to reduce the effect of encoder error. Ideally, running more loops of different trajectories will give us a much more reliable environment map. However, in the real case, it also brings a higher risk of gaining incorrect associations that will lead to the </a:t>
            </a:r>
            <a:r>
              <a:rPr lang="en-CA" altLang="zh-CN" sz="1050">
                <a:solidFill>
                  <a:schemeClr val="dk1"/>
                </a:solidFill>
              </a:rPr>
              <a:t>situation </a:t>
            </a:r>
            <a:r>
              <a:rPr lang="zh-CN" sz="1050">
                <a:solidFill>
                  <a:schemeClr val="dk1"/>
                </a:solidFill>
              </a:rPr>
              <a:t>of have a less reliable map at the end. Thus, we need to do a trade-off to maximize the reliability of the result.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67ee97bc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67ee97bc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zh-CN" sz="1050">
                <a:solidFill>
                  <a:schemeClr val="dk1"/>
                </a:solidFill>
              </a:rPr>
              <a:t>In the video of understanding SLAM using pose graph optimization, this process has been talked about, and I have taken a screen shot of  this video that explains the feature alignment part. The idea of that process is to adjust the position gap when a same feature is detected.</a:t>
            </a:r>
            <a:endParaRPr sz="1050">
              <a:solidFill>
                <a:schemeClr val="dk1"/>
              </a:solidFill>
            </a:endParaRPr>
          </a:p>
          <a:p>
            <a:pPr marL="0" lvl="0" indent="0" algn="just" rtl="0">
              <a:lnSpc>
                <a:spcPct val="115000"/>
              </a:lnSpc>
              <a:spcBef>
                <a:spcPts val="0"/>
              </a:spcBef>
              <a:spcAft>
                <a:spcPts val="0"/>
              </a:spcAft>
              <a:buNone/>
            </a:pPr>
            <a:r>
              <a:rPr lang="zh-CN" sz="1050">
                <a:solidFill>
                  <a:schemeClr val="dk1"/>
                </a:solidFill>
              </a:rPr>
              <a:t>And that’s it for SLAM. Now I will hand this over to Yuhao for image processing part.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22b54a3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22b54a3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622b54a3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622b54a3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lt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saVZtgPyyJQ&amp;t=856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CN"/>
              <a:t>Shoes Sorter</a:t>
            </a:r>
            <a:endParaRPr/>
          </a:p>
        </p:txBody>
      </p:sp>
      <p:sp>
        <p:nvSpPr>
          <p:cNvPr id="63" name="Google Shape;63;p13"/>
          <p:cNvSpPr txBox="1">
            <a:spLocks noGrp="1"/>
          </p:cNvSpPr>
          <p:nvPr>
            <p:ph type="subTitle" idx="1"/>
          </p:nvPr>
        </p:nvSpPr>
        <p:spPr>
          <a:xfrm>
            <a:off x="3478200" y="3107150"/>
            <a:ext cx="2187600" cy="7014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zh-CN"/>
              <a:t>Wenhao Li, Yuhao Wang, Yujie Hua, Yuan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3" name="YOLOshoes">
            <a:hlinkClick r:id="" action="ppaction://media"/>
            <a:extLst>
              <a:ext uri="{FF2B5EF4-FFF2-40B4-BE49-F238E27FC236}">
                <a16:creationId xmlns:a16="http://schemas.microsoft.com/office/drawing/2014/main" id="{95EA7C3C-D273-2E9F-5CC5-75F5BCB6CA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81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315925"/>
            <a:ext cx="8520600" cy="8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zh-CN" sz="2920"/>
              <a:t>Shoe Pairing                  </a:t>
            </a:r>
            <a:r>
              <a:rPr lang="zh-CN" sz="2900"/>
              <a:t>SIFT Algorithm</a:t>
            </a:r>
            <a:endParaRPr sz="3820"/>
          </a:p>
        </p:txBody>
      </p:sp>
      <p:sp>
        <p:nvSpPr>
          <p:cNvPr id="142" name="Google Shape;142;p23"/>
          <p:cNvSpPr txBox="1">
            <a:spLocks noGrp="1"/>
          </p:cNvSpPr>
          <p:nvPr>
            <p:ph type="body" idx="1"/>
          </p:nvPr>
        </p:nvSpPr>
        <p:spPr>
          <a:xfrm>
            <a:off x="311700" y="1225225"/>
            <a:ext cx="8520600" cy="3354000"/>
          </a:xfrm>
          <a:prstGeom prst="rect">
            <a:avLst/>
          </a:prstGeom>
        </p:spPr>
        <p:txBody>
          <a:bodyPr spcFirstLastPara="1" wrap="square" lIns="162000" tIns="198000" rIns="162000" bIns="198000" anchor="t" anchorCtr="0">
            <a:normAutofit/>
          </a:bodyPr>
          <a:lstStyle/>
          <a:p>
            <a:pPr marL="457200" lvl="0" indent="-355600" algn="l" rtl="0">
              <a:lnSpc>
                <a:spcPct val="150000"/>
              </a:lnSpc>
              <a:spcBef>
                <a:spcPts val="0"/>
              </a:spcBef>
              <a:spcAft>
                <a:spcPts val="0"/>
              </a:spcAft>
              <a:buClr>
                <a:schemeClr val="dk1"/>
              </a:buClr>
              <a:buSzPts val="2000"/>
              <a:buChar char="●"/>
            </a:pPr>
            <a:r>
              <a:rPr lang="zh-CN" sz="2000">
                <a:solidFill>
                  <a:schemeClr val="dk1"/>
                </a:solidFill>
              </a:rPr>
              <a:t>Scale Invariant Feature Transform           </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zh-CN" sz="2000">
                <a:solidFill>
                  <a:schemeClr val="dk1"/>
                </a:solidFill>
              </a:rPr>
              <a:t>Search key locations in scale space by searching for maxima or minima locations in difference-of-Gaussian function</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zh-CN" sz="2000">
                <a:solidFill>
                  <a:schemeClr val="dk1"/>
                </a:solidFill>
              </a:rPr>
              <a:t>Generate feature vectors          SIFT keys</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zh-CN" sz="2000">
                <a:solidFill>
                  <a:schemeClr val="dk1"/>
                </a:solidFill>
              </a:rPr>
              <a:t>Use a nearest-neighbour approach on SIFT keys to identify candidate object models.</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502379" y="94160"/>
            <a:ext cx="7540187" cy="49551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r>
              <a:rPr lang="af-ZA" altLang="zh-CN">
                <a:sym typeface="Calibri"/>
              </a:rPr>
              <a:t>Localization</a:t>
            </a:r>
            <a:endParaRPr lang="af-ZA">
              <a:sym typeface="Calibri"/>
            </a:endParaRPr>
          </a:p>
        </p:txBody>
      </p:sp>
      <p:sp>
        <p:nvSpPr>
          <p:cNvPr id="160" name="Google Shape;160;p25"/>
          <p:cNvSpPr txBox="1">
            <a:spLocks noGrp="1"/>
          </p:cNvSpPr>
          <p:nvPr>
            <p:ph type="body" idx="1"/>
          </p:nvPr>
        </p:nvSpPr>
        <p:spPr>
          <a:xfrm>
            <a:off x="379975" y="1147225"/>
            <a:ext cx="35430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Markov localization</a:t>
            </a:r>
            <a:endParaRPr/>
          </a:p>
          <a:p>
            <a:pPr marL="0" lvl="0" indent="0" algn="l" rtl="0">
              <a:spcBef>
                <a:spcPts val="1200"/>
              </a:spcBef>
              <a:spcAft>
                <a:spcPts val="0"/>
              </a:spcAft>
              <a:buNone/>
            </a:pPr>
            <a:r>
              <a:rPr lang="zh-CN"/>
              <a:t>Monte Carlo localization</a:t>
            </a:r>
            <a:endParaRPr/>
          </a:p>
          <a:p>
            <a:pPr marL="0" lvl="0" indent="0" algn="l" rtl="0">
              <a:spcBef>
                <a:spcPts val="1200"/>
              </a:spcBef>
              <a:spcAft>
                <a:spcPts val="0"/>
              </a:spcAft>
              <a:buNone/>
            </a:pPr>
            <a:r>
              <a:rPr lang="zh-CN"/>
              <a:t>Kalman filter localization</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4" name="Screen Recording 7">
            <a:hlinkClick r:id="" action="ppaction://media"/>
            <a:extLst>
              <a:ext uri="{FF2B5EF4-FFF2-40B4-BE49-F238E27FC236}">
                <a16:creationId xmlns:a16="http://schemas.microsoft.com/office/drawing/2014/main" id="{9DEF7757-F7F8-4978-960D-E322B109FA19}"/>
              </a:ext>
            </a:extLst>
          </p:cNvPr>
          <p:cNvPicPr>
            <a:picLocks noChangeAspect="1"/>
          </p:cNvPicPr>
          <p:nvPr>
            <a:videoFile r:link="rId1"/>
            <p:extLst>
              <p:ext uri="{DAA4B4D4-6D71-4841-9C94-3DE7FCFB9230}">
                <p14:media xmlns:p14="http://schemas.microsoft.com/office/powerpoint/2010/main" r:embed="rId2">
                  <p14:trim st="3346" end="0.3"/>
                </p14:media>
              </p:ext>
            </p:extLst>
          </p:nvPr>
        </p:nvPicPr>
        <p:blipFill>
          <a:blip r:embed="rId5"/>
          <a:stretch>
            <a:fillRect/>
          </a:stretch>
        </p:blipFill>
        <p:spPr>
          <a:xfrm>
            <a:off x="3442052" y="604328"/>
            <a:ext cx="5390248" cy="3453010"/>
          </a:xfrm>
          <a:prstGeom prst="rect">
            <a:avLst/>
          </a:prstGeom>
        </p:spPr>
      </p:pic>
      <p:sp>
        <p:nvSpPr>
          <p:cNvPr id="2" name="Oval 1">
            <a:extLst>
              <a:ext uri="{FF2B5EF4-FFF2-40B4-BE49-F238E27FC236}">
                <a16:creationId xmlns:a16="http://schemas.microsoft.com/office/drawing/2014/main" id="{1870C696-914A-4719-804E-3D0545E29394}"/>
              </a:ext>
            </a:extLst>
          </p:cNvPr>
          <p:cNvSpPr/>
          <p:nvPr/>
        </p:nvSpPr>
        <p:spPr>
          <a:xfrm>
            <a:off x="311700" y="1573967"/>
            <a:ext cx="3006123" cy="554636"/>
          </a:xfrm>
          <a:prstGeom prst="ellipse">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highlight>
                <a:srgbClr val="FF00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 fill="hold" display="0">
                  <p:stCondLst>
                    <p:cond delay="indefinite"/>
                  </p:stCondLst>
                </p:cTn>
                <p:tgtEl>
                  <p:spTgt spid="4"/>
                </p:tgtEl>
              </p:cMediaNode>
            </p:video>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r>
              <a:rPr lang="af-ZA" altLang="zh-CN">
                <a:sym typeface="Calibri"/>
              </a:rPr>
              <a:t>Path Planning</a:t>
            </a:r>
            <a:endParaRPr lang="af-ZA"/>
          </a:p>
        </p:txBody>
      </p:sp>
      <p:pic>
        <p:nvPicPr>
          <p:cNvPr id="167" name="Google Shape;167;p26"/>
          <p:cNvPicPr preferRelativeResize="0"/>
          <p:nvPr/>
        </p:nvPicPr>
        <p:blipFill>
          <a:blip r:embed="rId3">
            <a:alphaModFix/>
          </a:blip>
          <a:stretch>
            <a:fillRect/>
          </a:stretch>
        </p:blipFill>
        <p:spPr>
          <a:xfrm>
            <a:off x="4445000" y="47232"/>
            <a:ext cx="2601318" cy="5049035"/>
          </a:xfrm>
          <a:prstGeom prst="rect">
            <a:avLst/>
          </a:prstGeom>
          <a:noFill/>
          <a:ln>
            <a:noFill/>
          </a:ln>
        </p:spPr>
      </p:pic>
      <p:sp>
        <p:nvSpPr>
          <p:cNvPr id="39" name="Google Shape;166;p26">
            <a:extLst>
              <a:ext uri="{FF2B5EF4-FFF2-40B4-BE49-F238E27FC236}">
                <a16:creationId xmlns:a16="http://schemas.microsoft.com/office/drawing/2014/main" id="{26DF87A1-242D-4C5B-83B4-B9D70A7B1F41}"/>
              </a:ext>
            </a:extLst>
          </p:cNvPr>
          <p:cNvSpPr txBox="1">
            <a:spLocks noGrp="1"/>
          </p:cNvSpPr>
          <p:nvPr>
            <p:ph type="body" idx="1"/>
          </p:nvPr>
        </p:nvSpPr>
        <p:spPr>
          <a:xfrm>
            <a:off x="1511490" y="1674806"/>
            <a:ext cx="1244048" cy="11674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latin typeface="Calibri"/>
                <a:ea typeface="Calibri"/>
                <a:cs typeface="Calibri"/>
                <a:sym typeface="Calibri"/>
              </a:rPr>
              <a:t>A*</a:t>
            </a:r>
            <a:endParaRPr>
              <a:latin typeface="Calibri"/>
              <a:ea typeface="Calibri"/>
              <a:cs typeface="Calibri"/>
              <a:sym typeface="Calibri"/>
            </a:endParaRPr>
          </a:p>
          <a:p>
            <a:pPr marL="0" lvl="0" indent="0" algn="l" rtl="0">
              <a:spcBef>
                <a:spcPts val="0"/>
              </a:spcBef>
              <a:spcAft>
                <a:spcPts val="0"/>
              </a:spcAft>
              <a:buNone/>
            </a:pPr>
            <a:r>
              <a:rPr lang="zh-CN">
                <a:latin typeface="Calibri"/>
                <a:ea typeface="Calibri"/>
                <a:cs typeface="Calibri"/>
                <a:sym typeface="Calibri"/>
              </a:rPr>
              <a:t>PRM</a:t>
            </a:r>
            <a:endParaRPr>
              <a:latin typeface="Calibri"/>
              <a:ea typeface="Calibri"/>
              <a:cs typeface="Calibri"/>
              <a:sym typeface="Calibri"/>
            </a:endParaRPr>
          </a:p>
          <a:p>
            <a:pPr marL="0" lvl="0" indent="0" algn="l" rtl="0">
              <a:spcBef>
                <a:spcPts val="0"/>
              </a:spcBef>
              <a:spcAft>
                <a:spcPts val="0"/>
              </a:spcAft>
              <a:buNone/>
            </a:pPr>
            <a:r>
              <a:rPr lang="zh-CN">
                <a:latin typeface="Calibri"/>
                <a:ea typeface="Calibri"/>
                <a:cs typeface="Calibri"/>
                <a:sym typeface="Calibri"/>
              </a:rPr>
              <a:t>RRT*</a:t>
            </a:r>
            <a:endParaRPr>
              <a:latin typeface="Calibri"/>
              <a:ea typeface="Calibri"/>
              <a:cs typeface="Calibri"/>
              <a:sym typeface="Calibri"/>
            </a:endParaRPr>
          </a:p>
          <a:p>
            <a:pPr marL="0" lvl="0" indent="0" algn="l" rtl="0">
              <a:spcBef>
                <a:spcPts val="0"/>
              </a:spcBef>
              <a:spcAft>
                <a:spcPts val="1200"/>
              </a:spcAft>
              <a:buNone/>
            </a:pPr>
            <a:endParaRPr/>
          </a:p>
        </p:txBody>
      </p:sp>
      <p:sp>
        <p:nvSpPr>
          <p:cNvPr id="40" name="Oval 39">
            <a:extLst>
              <a:ext uri="{FF2B5EF4-FFF2-40B4-BE49-F238E27FC236}">
                <a16:creationId xmlns:a16="http://schemas.microsoft.com/office/drawing/2014/main" id="{46F99A1F-1B99-48AC-A756-438E1FF048A2}"/>
              </a:ext>
            </a:extLst>
          </p:cNvPr>
          <p:cNvSpPr/>
          <p:nvPr/>
        </p:nvSpPr>
        <p:spPr>
          <a:xfrm>
            <a:off x="1408622" y="2418932"/>
            <a:ext cx="790660" cy="305633"/>
          </a:xfrm>
          <a:prstGeom prst="ellipse">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highlight>
                <a:srgbClr val="FF00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ircle(in)">
                                      <p:cBhvr>
                                        <p:cTn id="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r>
              <a:rPr lang="en-US" altLang="zh-CN">
                <a:sym typeface="Calibri"/>
              </a:rPr>
              <a:t>Path Planning</a:t>
            </a:r>
            <a:endParaRPr lang="en-US"/>
          </a:p>
        </p:txBody>
      </p:sp>
      <p:pic>
        <p:nvPicPr>
          <p:cNvPr id="173" name="Google Shape;173;p27"/>
          <p:cNvPicPr preferRelativeResize="0"/>
          <p:nvPr/>
        </p:nvPicPr>
        <p:blipFill>
          <a:blip r:embed="rId3">
            <a:alphaModFix/>
          </a:blip>
          <a:stretch>
            <a:fillRect/>
          </a:stretch>
        </p:blipFill>
        <p:spPr>
          <a:xfrm>
            <a:off x="3840429" y="140825"/>
            <a:ext cx="3442400" cy="3292525"/>
          </a:xfrm>
          <a:prstGeom prst="rect">
            <a:avLst/>
          </a:prstGeom>
          <a:noFill/>
          <a:ln>
            <a:noFill/>
          </a:ln>
        </p:spPr>
      </p:pic>
      <p:pic>
        <p:nvPicPr>
          <p:cNvPr id="174" name="Google Shape;174;p27"/>
          <p:cNvPicPr preferRelativeResize="0"/>
          <p:nvPr/>
        </p:nvPicPr>
        <p:blipFill>
          <a:blip r:embed="rId4">
            <a:alphaModFix/>
          </a:blip>
          <a:stretch>
            <a:fillRect/>
          </a:stretch>
        </p:blipFill>
        <p:spPr>
          <a:xfrm>
            <a:off x="0" y="3433347"/>
            <a:ext cx="9144002" cy="1710155"/>
          </a:xfrm>
          <a:prstGeom prst="rect">
            <a:avLst/>
          </a:prstGeom>
          <a:noFill/>
          <a:ln>
            <a:noFill/>
          </a:ln>
        </p:spPr>
      </p:pic>
      <p:sp>
        <p:nvSpPr>
          <p:cNvPr id="5" name="Google Shape;166;p26">
            <a:extLst>
              <a:ext uri="{FF2B5EF4-FFF2-40B4-BE49-F238E27FC236}">
                <a16:creationId xmlns:a16="http://schemas.microsoft.com/office/drawing/2014/main" id="{E7FCDE31-25DE-4FA2-9ABB-F37004C6BDFC}"/>
              </a:ext>
            </a:extLst>
          </p:cNvPr>
          <p:cNvSpPr txBox="1">
            <a:spLocks noGrp="1"/>
          </p:cNvSpPr>
          <p:nvPr>
            <p:ph type="body" idx="1"/>
          </p:nvPr>
        </p:nvSpPr>
        <p:spPr>
          <a:xfrm>
            <a:off x="1511490" y="1674806"/>
            <a:ext cx="1244048" cy="11674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latin typeface="Calibri"/>
                <a:ea typeface="Calibri"/>
                <a:cs typeface="Calibri"/>
                <a:sym typeface="Calibri"/>
              </a:rPr>
              <a:t>A*</a:t>
            </a:r>
            <a:endParaRPr>
              <a:latin typeface="Calibri"/>
              <a:ea typeface="Calibri"/>
              <a:cs typeface="Calibri"/>
              <a:sym typeface="Calibri"/>
            </a:endParaRPr>
          </a:p>
          <a:p>
            <a:pPr marL="0" lvl="0" indent="0" algn="l" rtl="0">
              <a:spcBef>
                <a:spcPts val="0"/>
              </a:spcBef>
              <a:spcAft>
                <a:spcPts val="0"/>
              </a:spcAft>
              <a:buNone/>
            </a:pPr>
            <a:r>
              <a:rPr lang="zh-CN">
                <a:latin typeface="Calibri"/>
                <a:ea typeface="Calibri"/>
                <a:cs typeface="Calibri"/>
                <a:sym typeface="Calibri"/>
              </a:rPr>
              <a:t>PRM</a:t>
            </a:r>
            <a:endParaRPr>
              <a:latin typeface="Calibri"/>
              <a:ea typeface="Calibri"/>
              <a:cs typeface="Calibri"/>
              <a:sym typeface="Calibri"/>
            </a:endParaRPr>
          </a:p>
          <a:p>
            <a:pPr marL="0" lvl="0" indent="0" algn="l" rtl="0">
              <a:spcBef>
                <a:spcPts val="0"/>
              </a:spcBef>
              <a:spcAft>
                <a:spcPts val="0"/>
              </a:spcAft>
              <a:buNone/>
            </a:pPr>
            <a:r>
              <a:rPr lang="zh-CN">
                <a:latin typeface="Calibri"/>
                <a:ea typeface="Calibri"/>
                <a:cs typeface="Calibri"/>
                <a:sym typeface="Calibri"/>
              </a:rPr>
              <a:t>RRT*</a:t>
            </a:r>
            <a:endParaRPr>
              <a:latin typeface="Calibri"/>
              <a:ea typeface="Calibri"/>
              <a:cs typeface="Calibri"/>
              <a:sym typeface="Calibri"/>
            </a:endParaRPr>
          </a:p>
          <a:p>
            <a:pPr marL="0" lvl="0" indent="0" algn="l" rtl="0">
              <a:spcBef>
                <a:spcPts val="0"/>
              </a:spcBef>
              <a:spcAft>
                <a:spcPts val="1200"/>
              </a:spcAft>
              <a:buNone/>
            </a:pPr>
            <a:endParaRPr/>
          </a:p>
        </p:txBody>
      </p:sp>
      <p:sp>
        <p:nvSpPr>
          <p:cNvPr id="6" name="Oval 5">
            <a:extLst>
              <a:ext uri="{FF2B5EF4-FFF2-40B4-BE49-F238E27FC236}">
                <a16:creationId xmlns:a16="http://schemas.microsoft.com/office/drawing/2014/main" id="{EC1DEAA9-4F83-4972-BB50-6326E4389687}"/>
              </a:ext>
            </a:extLst>
          </p:cNvPr>
          <p:cNvSpPr/>
          <p:nvPr/>
        </p:nvSpPr>
        <p:spPr>
          <a:xfrm>
            <a:off x="1408622" y="2418932"/>
            <a:ext cx="790660" cy="305633"/>
          </a:xfrm>
          <a:prstGeom prst="ellipse">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a:highlight>
                <a:srgbClr val="FF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302225" y="1678650"/>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CN"/>
              <a:t>Robot Arm Motion Planning</a:t>
            </a:r>
            <a:endParaRPr/>
          </a:p>
        </p:txBody>
      </p:sp>
      <p:pic>
        <p:nvPicPr>
          <p:cNvPr id="180" name="Google Shape;180;p28"/>
          <p:cNvPicPr preferRelativeResize="0"/>
          <p:nvPr/>
        </p:nvPicPr>
        <p:blipFill rotWithShape="1">
          <a:blip r:embed="rId3">
            <a:alphaModFix/>
          </a:blip>
          <a:srcRect l="9203" t="7712" r="34334" b="11012"/>
          <a:stretch/>
        </p:blipFill>
        <p:spPr>
          <a:xfrm>
            <a:off x="5024525" y="1075863"/>
            <a:ext cx="3836999" cy="3161773"/>
          </a:xfrm>
          <a:prstGeom prst="rect">
            <a:avLst/>
          </a:prstGeom>
          <a:noFill/>
          <a:ln>
            <a:noFill/>
          </a:ln>
        </p:spPr>
      </p:pic>
      <p:sp>
        <p:nvSpPr>
          <p:cNvPr id="181" name="Google Shape;181;p28"/>
          <p:cNvSpPr txBox="1"/>
          <p:nvPr/>
        </p:nvSpPr>
        <p:spPr>
          <a:xfrm>
            <a:off x="5024525" y="4539879"/>
            <a:ext cx="376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solidFill>
                  <a:schemeClr val="lt1"/>
                </a:solidFill>
                <a:latin typeface="Open Sans"/>
                <a:ea typeface="Open Sans"/>
                <a:cs typeface="Open Sans"/>
                <a:sym typeface="Open Sans"/>
              </a:rPr>
              <a:t>* The shoe is represented by the cylinder</a:t>
            </a:r>
            <a:endParaRPr>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Robot Arm Motion</a:t>
            </a:r>
            <a:endParaRPr/>
          </a:p>
        </p:txBody>
      </p:sp>
      <p:sp>
        <p:nvSpPr>
          <p:cNvPr id="187" name="Google Shape;187;p29"/>
          <p:cNvSpPr txBox="1">
            <a:spLocks noGrp="1"/>
          </p:cNvSpPr>
          <p:nvPr>
            <p:ph type="body" idx="1"/>
          </p:nvPr>
        </p:nvSpPr>
        <p:spPr>
          <a:xfrm>
            <a:off x="311700" y="1225225"/>
            <a:ext cx="3999900" cy="124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CN"/>
              <a:t>Environment/Arm State Space</a:t>
            </a:r>
            <a:endParaRPr>
              <a:solidFill>
                <a:schemeClr val="dk2"/>
              </a:solidFill>
            </a:endParaRPr>
          </a:p>
          <a:p>
            <a:pPr marL="0" lvl="0" indent="0" algn="l" rtl="0">
              <a:spcBef>
                <a:spcPts val="1200"/>
              </a:spcBef>
              <a:spcAft>
                <a:spcPts val="0"/>
              </a:spcAft>
              <a:buNone/>
            </a:pPr>
            <a:r>
              <a:rPr lang="zh-CN">
                <a:solidFill>
                  <a:schemeClr val="dk2"/>
                </a:solidFill>
              </a:rPr>
              <a:t>Move Motion Plan </a:t>
            </a:r>
            <a:endParaRPr>
              <a:solidFill>
                <a:schemeClr val="dk2"/>
              </a:solidFill>
            </a:endParaRPr>
          </a:p>
          <a:p>
            <a:pPr marL="0" lvl="0" indent="0" algn="l" rtl="0">
              <a:spcBef>
                <a:spcPts val="1200"/>
              </a:spcBef>
              <a:spcAft>
                <a:spcPts val="1200"/>
              </a:spcAft>
              <a:buNone/>
            </a:pPr>
            <a:r>
              <a:rPr lang="zh-CN">
                <a:solidFill>
                  <a:schemeClr val="dk2"/>
                </a:solidFill>
              </a:rPr>
              <a:t>Grasp Motion </a:t>
            </a:r>
            <a:endParaRPr>
              <a:solidFill>
                <a:schemeClr val="dk2"/>
              </a:solidFill>
            </a:endParaRPr>
          </a:p>
        </p:txBody>
      </p:sp>
      <p:pic>
        <p:nvPicPr>
          <p:cNvPr id="188" name="Google Shape;188;p29"/>
          <p:cNvPicPr preferRelativeResize="0"/>
          <p:nvPr/>
        </p:nvPicPr>
        <p:blipFill rotWithShape="1">
          <a:blip r:embed="rId3">
            <a:alphaModFix/>
          </a:blip>
          <a:srcRect r="37578"/>
          <a:stretch/>
        </p:blipFill>
        <p:spPr>
          <a:xfrm>
            <a:off x="369613" y="2551225"/>
            <a:ext cx="3668124" cy="1957199"/>
          </a:xfrm>
          <a:prstGeom prst="rect">
            <a:avLst/>
          </a:prstGeom>
          <a:noFill/>
          <a:ln>
            <a:noFill/>
          </a:ln>
        </p:spPr>
      </p:pic>
      <p:pic>
        <p:nvPicPr>
          <p:cNvPr id="189" name="Google Shape;189;p29"/>
          <p:cNvPicPr preferRelativeResize="0"/>
          <p:nvPr/>
        </p:nvPicPr>
        <p:blipFill>
          <a:blip r:embed="rId4">
            <a:alphaModFix/>
          </a:blip>
          <a:stretch>
            <a:fillRect/>
          </a:stretch>
        </p:blipFill>
        <p:spPr>
          <a:xfrm>
            <a:off x="3738650" y="1211626"/>
            <a:ext cx="5354474" cy="2720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Rapidly-exploring Random Tree path planner (RRT)</a:t>
            </a:r>
            <a:endParaRPr/>
          </a:p>
        </p:txBody>
      </p:sp>
      <p:sp>
        <p:nvSpPr>
          <p:cNvPr id="195" name="Google Shape;195;p30"/>
          <p:cNvSpPr txBox="1">
            <a:spLocks noGrp="1"/>
          </p:cNvSpPr>
          <p:nvPr>
            <p:ph type="body" idx="1"/>
          </p:nvPr>
        </p:nvSpPr>
        <p:spPr>
          <a:xfrm>
            <a:off x="311700" y="1225225"/>
            <a:ext cx="3999900" cy="1256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CN">
                <a:solidFill>
                  <a:schemeClr val="dk2"/>
                </a:solidFill>
              </a:rPr>
              <a:t>Environment/Arm State Space</a:t>
            </a:r>
            <a:endParaRPr>
              <a:solidFill>
                <a:schemeClr val="dk2"/>
              </a:solidFill>
            </a:endParaRPr>
          </a:p>
          <a:p>
            <a:pPr marL="0" lvl="0" indent="0" algn="l" rtl="0">
              <a:spcBef>
                <a:spcPts val="1200"/>
              </a:spcBef>
              <a:spcAft>
                <a:spcPts val="0"/>
              </a:spcAft>
              <a:buNone/>
            </a:pPr>
            <a:r>
              <a:rPr lang="zh-CN"/>
              <a:t>Move Motion Plan </a:t>
            </a:r>
            <a:endParaRPr>
              <a:solidFill>
                <a:schemeClr val="dk2"/>
              </a:solidFill>
            </a:endParaRPr>
          </a:p>
          <a:p>
            <a:pPr marL="0" lvl="0" indent="0" algn="l" rtl="0">
              <a:spcBef>
                <a:spcPts val="1200"/>
              </a:spcBef>
              <a:spcAft>
                <a:spcPts val="1200"/>
              </a:spcAft>
              <a:buNone/>
            </a:pPr>
            <a:r>
              <a:rPr lang="zh-CN">
                <a:solidFill>
                  <a:schemeClr val="dk2"/>
                </a:solidFill>
              </a:rPr>
              <a:t>Grasp Motion </a:t>
            </a:r>
            <a:endParaRPr/>
          </a:p>
        </p:txBody>
      </p:sp>
      <p:pic>
        <p:nvPicPr>
          <p:cNvPr id="196" name="Google Shape;196;p30"/>
          <p:cNvPicPr preferRelativeResize="0"/>
          <p:nvPr/>
        </p:nvPicPr>
        <p:blipFill rotWithShape="1">
          <a:blip r:embed="rId3">
            <a:alphaModFix/>
          </a:blip>
          <a:srcRect l="3807" t="16333" r="4440" b="5626"/>
          <a:stretch/>
        </p:blipFill>
        <p:spPr>
          <a:xfrm>
            <a:off x="311700" y="2647100"/>
            <a:ext cx="2191843" cy="831300"/>
          </a:xfrm>
          <a:prstGeom prst="rect">
            <a:avLst/>
          </a:prstGeom>
          <a:noFill/>
          <a:ln>
            <a:noFill/>
          </a:ln>
        </p:spPr>
      </p:pic>
      <p:pic>
        <p:nvPicPr>
          <p:cNvPr id="197" name="Google Shape;197;p30"/>
          <p:cNvPicPr preferRelativeResize="0"/>
          <p:nvPr/>
        </p:nvPicPr>
        <p:blipFill rotWithShape="1">
          <a:blip r:embed="rId4">
            <a:alphaModFix/>
          </a:blip>
          <a:srcRect t="11355"/>
          <a:stretch/>
        </p:blipFill>
        <p:spPr>
          <a:xfrm>
            <a:off x="3405313" y="2647100"/>
            <a:ext cx="2220457" cy="831300"/>
          </a:xfrm>
          <a:prstGeom prst="rect">
            <a:avLst/>
          </a:prstGeom>
          <a:noFill/>
          <a:ln>
            <a:noFill/>
          </a:ln>
        </p:spPr>
      </p:pic>
      <p:pic>
        <p:nvPicPr>
          <p:cNvPr id="198" name="Google Shape;198;p30"/>
          <p:cNvPicPr preferRelativeResize="0"/>
          <p:nvPr/>
        </p:nvPicPr>
        <p:blipFill rotWithShape="1">
          <a:blip r:embed="rId5">
            <a:alphaModFix/>
          </a:blip>
          <a:srcRect t="8079"/>
          <a:stretch/>
        </p:blipFill>
        <p:spPr>
          <a:xfrm>
            <a:off x="6527543" y="2647100"/>
            <a:ext cx="2254883" cy="831300"/>
          </a:xfrm>
          <a:prstGeom prst="rect">
            <a:avLst/>
          </a:prstGeom>
          <a:noFill/>
          <a:ln>
            <a:noFill/>
          </a:ln>
        </p:spPr>
      </p:pic>
      <p:pic>
        <p:nvPicPr>
          <p:cNvPr id="199" name="Google Shape;199;p30"/>
          <p:cNvPicPr preferRelativeResize="0"/>
          <p:nvPr/>
        </p:nvPicPr>
        <p:blipFill rotWithShape="1">
          <a:blip r:embed="rId6">
            <a:alphaModFix/>
          </a:blip>
          <a:srcRect l="2912" t="3688"/>
          <a:stretch/>
        </p:blipFill>
        <p:spPr>
          <a:xfrm>
            <a:off x="6644925" y="3759325"/>
            <a:ext cx="2020126" cy="883000"/>
          </a:xfrm>
          <a:prstGeom prst="rect">
            <a:avLst/>
          </a:prstGeom>
          <a:noFill/>
          <a:ln>
            <a:noFill/>
          </a:ln>
        </p:spPr>
      </p:pic>
      <p:pic>
        <p:nvPicPr>
          <p:cNvPr id="200" name="Google Shape;200;p30"/>
          <p:cNvPicPr preferRelativeResize="0"/>
          <p:nvPr/>
        </p:nvPicPr>
        <p:blipFill rotWithShape="1">
          <a:blip r:embed="rId7">
            <a:alphaModFix/>
          </a:blip>
          <a:srcRect l="2123"/>
          <a:stretch/>
        </p:blipFill>
        <p:spPr>
          <a:xfrm>
            <a:off x="3667338" y="3808150"/>
            <a:ext cx="2020125" cy="883000"/>
          </a:xfrm>
          <a:prstGeom prst="rect">
            <a:avLst/>
          </a:prstGeom>
          <a:noFill/>
          <a:ln>
            <a:noFill/>
          </a:ln>
        </p:spPr>
      </p:pic>
      <p:pic>
        <p:nvPicPr>
          <p:cNvPr id="201" name="Google Shape;201;p30"/>
          <p:cNvPicPr preferRelativeResize="0"/>
          <p:nvPr/>
        </p:nvPicPr>
        <p:blipFill rotWithShape="1">
          <a:blip r:embed="rId8">
            <a:alphaModFix/>
          </a:blip>
          <a:srcRect l="1403" t="13644" r="1149"/>
          <a:stretch/>
        </p:blipFill>
        <p:spPr>
          <a:xfrm>
            <a:off x="311709" y="3808150"/>
            <a:ext cx="2398191" cy="883000"/>
          </a:xfrm>
          <a:prstGeom prst="rect">
            <a:avLst/>
          </a:prstGeom>
          <a:noFill/>
          <a:ln>
            <a:noFill/>
          </a:ln>
        </p:spPr>
      </p:pic>
      <p:cxnSp>
        <p:nvCxnSpPr>
          <p:cNvPr id="202" name="Google Shape;202;p30"/>
          <p:cNvCxnSpPr/>
          <p:nvPr/>
        </p:nvCxnSpPr>
        <p:spPr>
          <a:xfrm rot="10800000" flipH="1">
            <a:off x="2503538" y="3141575"/>
            <a:ext cx="784500" cy="1800"/>
          </a:xfrm>
          <a:prstGeom prst="straightConnector1">
            <a:avLst/>
          </a:prstGeom>
          <a:noFill/>
          <a:ln w="9525" cap="flat" cmpd="sng">
            <a:solidFill>
              <a:srgbClr val="A4C2F4"/>
            </a:solidFill>
            <a:prstDash val="solid"/>
            <a:round/>
            <a:headEnd type="none" w="med" len="med"/>
            <a:tailEnd type="triangle" w="med" len="med"/>
          </a:ln>
        </p:spPr>
      </p:cxnSp>
      <p:cxnSp>
        <p:nvCxnSpPr>
          <p:cNvPr id="203" name="Google Shape;203;p30"/>
          <p:cNvCxnSpPr/>
          <p:nvPr/>
        </p:nvCxnSpPr>
        <p:spPr>
          <a:xfrm rot="10800000" flipH="1">
            <a:off x="5747088" y="3141563"/>
            <a:ext cx="768000" cy="1800"/>
          </a:xfrm>
          <a:prstGeom prst="straightConnector1">
            <a:avLst/>
          </a:prstGeom>
          <a:noFill/>
          <a:ln w="9525" cap="flat" cmpd="sng">
            <a:solidFill>
              <a:srgbClr val="A4C2F4"/>
            </a:solidFill>
            <a:prstDash val="solid"/>
            <a:round/>
            <a:headEnd type="none" w="med" len="med"/>
            <a:tailEnd type="triangle" w="med" len="med"/>
          </a:ln>
        </p:spPr>
      </p:cxnSp>
      <p:cxnSp>
        <p:nvCxnSpPr>
          <p:cNvPr id="204" name="Google Shape;204;p30"/>
          <p:cNvCxnSpPr>
            <a:endCxn id="201" idx="3"/>
          </p:cNvCxnSpPr>
          <p:nvPr/>
        </p:nvCxnSpPr>
        <p:spPr>
          <a:xfrm flipH="1">
            <a:off x="2709900" y="4248150"/>
            <a:ext cx="838200" cy="1500"/>
          </a:xfrm>
          <a:prstGeom prst="straightConnector1">
            <a:avLst/>
          </a:prstGeom>
          <a:noFill/>
          <a:ln w="9525" cap="flat" cmpd="sng">
            <a:solidFill>
              <a:srgbClr val="A4C2F4"/>
            </a:solidFill>
            <a:prstDash val="solid"/>
            <a:round/>
            <a:headEnd type="none" w="med" len="med"/>
            <a:tailEnd type="triangle" w="med" len="med"/>
          </a:ln>
        </p:spPr>
      </p:cxnSp>
      <p:cxnSp>
        <p:nvCxnSpPr>
          <p:cNvPr id="205" name="Google Shape;205;p30"/>
          <p:cNvCxnSpPr/>
          <p:nvPr/>
        </p:nvCxnSpPr>
        <p:spPr>
          <a:xfrm flipH="1">
            <a:off x="5827200" y="4302875"/>
            <a:ext cx="758100" cy="10500"/>
          </a:xfrm>
          <a:prstGeom prst="straightConnector1">
            <a:avLst/>
          </a:prstGeom>
          <a:noFill/>
          <a:ln w="9525" cap="flat" cmpd="sng">
            <a:solidFill>
              <a:srgbClr val="A4C2F4"/>
            </a:solidFill>
            <a:prstDash val="solid"/>
            <a:round/>
            <a:headEnd type="none" w="med" len="med"/>
            <a:tailEnd type="triangle" w="med" len="med"/>
          </a:ln>
        </p:spPr>
      </p:cxnSp>
      <p:cxnSp>
        <p:nvCxnSpPr>
          <p:cNvPr id="206" name="Google Shape;206;p30"/>
          <p:cNvCxnSpPr/>
          <p:nvPr/>
        </p:nvCxnSpPr>
        <p:spPr>
          <a:xfrm>
            <a:off x="7772225" y="3320475"/>
            <a:ext cx="8100" cy="594000"/>
          </a:xfrm>
          <a:prstGeom prst="straightConnector1">
            <a:avLst/>
          </a:prstGeom>
          <a:noFill/>
          <a:ln w="9525" cap="flat" cmpd="sng">
            <a:solidFill>
              <a:srgbClr val="A4C2F4"/>
            </a:solidFill>
            <a:prstDash val="solid"/>
            <a:round/>
            <a:headEnd type="none" w="med" len="med"/>
            <a:tailEnd type="triangle" w="med" len="med"/>
          </a:ln>
        </p:spPr>
      </p:cxnSp>
      <p:pic>
        <p:nvPicPr>
          <p:cNvPr id="207" name="Google Shape;207;p30"/>
          <p:cNvPicPr preferRelativeResize="0"/>
          <p:nvPr/>
        </p:nvPicPr>
        <p:blipFill>
          <a:blip r:embed="rId9">
            <a:alphaModFix/>
          </a:blip>
          <a:stretch>
            <a:fillRect/>
          </a:stretch>
        </p:blipFill>
        <p:spPr>
          <a:xfrm>
            <a:off x="5339712" y="1063725"/>
            <a:ext cx="1582774" cy="1579100"/>
          </a:xfrm>
          <a:prstGeom prst="rect">
            <a:avLst/>
          </a:prstGeom>
          <a:noFill/>
          <a:ln>
            <a:noFill/>
          </a:ln>
        </p:spPr>
      </p:pic>
      <p:sp>
        <p:nvSpPr>
          <p:cNvPr id="208" name="Google Shape;208;p30"/>
          <p:cNvSpPr txBox="1"/>
          <p:nvPr/>
        </p:nvSpPr>
        <p:spPr>
          <a:xfrm>
            <a:off x="239450" y="4752875"/>
            <a:ext cx="3561300" cy="323100"/>
          </a:xfrm>
          <a:prstGeom prst="rect">
            <a:avLst/>
          </a:prstGeom>
          <a:noFill/>
          <a:ln>
            <a:noFill/>
          </a:ln>
        </p:spPr>
        <p:txBody>
          <a:bodyPr spcFirstLastPara="1" wrap="square" lIns="91425" tIns="91425" rIns="91425" bIns="91425" anchor="t" anchorCtr="0">
            <a:spAutoFit/>
          </a:bodyPr>
          <a:lstStyle/>
          <a:p>
            <a:r>
              <a:rPr lang="en-US" altLang="zh-CN" sz="900">
                <a:latin typeface="Open Sans"/>
                <a:ea typeface="Open Sans"/>
                <a:cs typeface="Open Sans"/>
                <a:sym typeface="Open Sans"/>
              </a:rPr>
              <a:t>[2] </a:t>
            </a:r>
            <a:r>
              <a:rPr lang="zh-CN" sz="900">
                <a:latin typeface="Open Sans"/>
                <a:ea typeface="Open Sans"/>
                <a:cs typeface="Open Sans"/>
                <a:sym typeface="Open Sans"/>
              </a:rPr>
              <a:t>RI 16-735, Howie Choset with Images from James Kuffner</a:t>
            </a:r>
            <a:endParaRPr sz="9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1000"/>
                                        <p:tgtEl>
                                          <p:spTgt spid="20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1000"/>
                                        <p:tgtEl>
                                          <p:spTgt spid="19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1000"/>
                                        <p:tgtEl>
                                          <p:spTgt spid="20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98"/>
                                        </p:tgtEl>
                                        <p:attrNameLst>
                                          <p:attrName>style.visibility</p:attrName>
                                        </p:attrNameLst>
                                      </p:cBhvr>
                                      <p:to>
                                        <p:strVal val="visible"/>
                                      </p:to>
                                    </p:set>
                                    <p:animEffect transition="in" filter="fade">
                                      <p:cBhvr>
                                        <p:cTn id="23" dur="1000"/>
                                        <p:tgtEl>
                                          <p:spTgt spid="19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1000"/>
                                        <p:tgtEl>
                                          <p:spTgt spid="20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99"/>
                                        </p:tgtEl>
                                        <p:attrNameLst>
                                          <p:attrName>style.visibility</p:attrName>
                                        </p:attrNameLst>
                                      </p:cBhvr>
                                      <p:to>
                                        <p:strVal val="visible"/>
                                      </p:to>
                                    </p:set>
                                    <p:animEffect transition="in" filter="fade">
                                      <p:cBhvr>
                                        <p:cTn id="31" dur="1000"/>
                                        <p:tgtEl>
                                          <p:spTgt spid="19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1000"/>
                                        <p:tgtEl>
                                          <p:spTgt spid="205"/>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200"/>
                                        </p:tgtEl>
                                        <p:attrNameLst>
                                          <p:attrName>style.visibility</p:attrName>
                                        </p:attrNameLst>
                                      </p:cBhvr>
                                      <p:to>
                                        <p:strVal val="visible"/>
                                      </p:to>
                                    </p:set>
                                    <p:animEffect transition="in" filter="fade">
                                      <p:cBhvr>
                                        <p:cTn id="39" dur="1000"/>
                                        <p:tgtEl>
                                          <p:spTgt spid="200"/>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1000"/>
                                        <p:tgtEl>
                                          <p:spTgt spid="204"/>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01"/>
                                        </p:tgtEl>
                                        <p:attrNameLst>
                                          <p:attrName>style.visibility</p:attrName>
                                        </p:attrNameLst>
                                      </p:cBhvr>
                                      <p:to>
                                        <p:strVal val="visible"/>
                                      </p:to>
                                    </p:set>
                                    <p:animEffect transition="in" filter="fade">
                                      <p:cBhvr>
                                        <p:cTn id="47"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376825" y="2571750"/>
            <a:ext cx="4381500" cy="2238375"/>
          </a:xfrm>
          <a:prstGeom prst="rect">
            <a:avLst/>
          </a:prstGeom>
          <a:noFill/>
          <a:ln>
            <a:noFill/>
          </a:ln>
        </p:spPr>
      </p:pic>
      <p:pic>
        <p:nvPicPr>
          <p:cNvPr id="214" name="Google Shape;214;p31"/>
          <p:cNvPicPr preferRelativeResize="0"/>
          <p:nvPr/>
        </p:nvPicPr>
        <p:blipFill>
          <a:blip r:embed="rId4">
            <a:alphaModFix/>
          </a:blip>
          <a:stretch>
            <a:fillRect/>
          </a:stretch>
        </p:blipFill>
        <p:spPr>
          <a:xfrm>
            <a:off x="3939575" y="1225225"/>
            <a:ext cx="4762500" cy="2343150"/>
          </a:xfrm>
          <a:prstGeom prst="rect">
            <a:avLst/>
          </a:prstGeom>
          <a:noFill/>
          <a:ln>
            <a:noFill/>
          </a:ln>
        </p:spPr>
      </p:pic>
      <p:sp>
        <p:nvSpPr>
          <p:cNvPr id="215" name="Google Shape;215;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Robot Arm Grasping Motion</a:t>
            </a:r>
            <a:endParaRPr/>
          </a:p>
        </p:txBody>
      </p:sp>
      <p:sp>
        <p:nvSpPr>
          <p:cNvPr id="216" name="Google Shape;216;p31"/>
          <p:cNvSpPr txBox="1">
            <a:spLocks noGrp="1"/>
          </p:cNvSpPr>
          <p:nvPr>
            <p:ph type="body" idx="1"/>
          </p:nvPr>
        </p:nvSpPr>
        <p:spPr>
          <a:xfrm>
            <a:off x="311700" y="1225225"/>
            <a:ext cx="3999900" cy="1200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zh-CN">
                <a:solidFill>
                  <a:schemeClr val="dk2"/>
                </a:solidFill>
              </a:rPr>
              <a:t>Environment/Arm State Space</a:t>
            </a:r>
            <a:endParaRPr sz="1900">
              <a:latin typeface="Arial"/>
              <a:ea typeface="Arial"/>
              <a:cs typeface="Arial"/>
              <a:sym typeface="Arial"/>
            </a:endParaRPr>
          </a:p>
          <a:p>
            <a:pPr marL="0" lvl="0" indent="0" algn="l" rtl="0">
              <a:spcBef>
                <a:spcPts val="1200"/>
              </a:spcBef>
              <a:spcAft>
                <a:spcPts val="0"/>
              </a:spcAft>
              <a:buNone/>
            </a:pPr>
            <a:r>
              <a:rPr lang="zh-CN">
                <a:solidFill>
                  <a:schemeClr val="dk2"/>
                </a:solidFill>
              </a:rPr>
              <a:t>Move Motion Plan </a:t>
            </a:r>
            <a:endParaRPr>
              <a:solidFill>
                <a:schemeClr val="dk2"/>
              </a:solidFill>
            </a:endParaRPr>
          </a:p>
          <a:p>
            <a:pPr marL="0" lvl="0" indent="0" algn="l" rtl="0">
              <a:spcBef>
                <a:spcPts val="1200"/>
              </a:spcBef>
              <a:spcAft>
                <a:spcPts val="1200"/>
              </a:spcAft>
              <a:buClr>
                <a:schemeClr val="dk1"/>
              </a:buClr>
              <a:buSzPts val="1100"/>
              <a:buFont typeface="Arial"/>
              <a:buNone/>
            </a:pPr>
            <a:r>
              <a:rPr lang="zh-CN"/>
              <a:t>Grasp &amp; Release</a:t>
            </a:r>
            <a:endParaRPr>
              <a:solidFill>
                <a:schemeClr val="dk2"/>
              </a:solidFill>
            </a:endParaRPr>
          </a:p>
        </p:txBody>
      </p:sp>
      <p:pic>
        <p:nvPicPr>
          <p:cNvPr id="217" name="Google Shape;217;p31"/>
          <p:cNvPicPr preferRelativeResize="0"/>
          <p:nvPr/>
        </p:nvPicPr>
        <p:blipFill rotWithShape="1">
          <a:blip r:embed="rId5">
            <a:alphaModFix/>
          </a:blip>
          <a:srcRect l="4012" t="11178" r="2668" b="9650"/>
          <a:stretch/>
        </p:blipFill>
        <p:spPr>
          <a:xfrm>
            <a:off x="2158125" y="1779700"/>
            <a:ext cx="5858675" cy="1173658"/>
          </a:xfrm>
          <a:prstGeom prst="rect">
            <a:avLst/>
          </a:prstGeom>
          <a:noFill/>
          <a:ln>
            <a:noFill/>
          </a:ln>
        </p:spPr>
      </p:pic>
      <p:pic>
        <p:nvPicPr>
          <p:cNvPr id="218" name="Google Shape;218;p31"/>
          <p:cNvPicPr preferRelativeResize="0"/>
          <p:nvPr/>
        </p:nvPicPr>
        <p:blipFill rotWithShape="1">
          <a:blip r:embed="rId6">
            <a:alphaModFix/>
          </a:blip>
          <a:srcRect l="6791" t="13031" r="5910" b="8983"/>
          <a:stretch/>
        </p:blipFill>
        <p:spPr>
          <a:xfrm>
            <a:off x="3357168" y="3183541"/>
            <a:ext cx="3460589" cy="11736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14"/>
                                        </p:tgtEl>
                                      </p:cBhvr>
                                    </p:animEffect>
                                    <p:set>
                                      <p:cBhvr>
                                        <p:cTn id="7" dur="1" fill="hold">
                                          <p:stCondLst>
                                            <p:cond delay="1000"/>
                                          </p:stCondLst>
                                        </p:cTn>
                                        <p:tgtEl>
                                          <p:spTgt spid="2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213"/>
                                        </p:tgtEl>
                                      </p:cBhvr>
                                    </p:animEffect>
                                    <p:set>
                                      <p:cBhvr>
                                        <p:cTn id="10" dur="1" fill="hold">
                                          <p:stCondLst>
                                            <p:cond delay="1000"/>
                                          </p:stCondLst>
                                        </p:cTn>
                                        <p:tgtEl>
                                          <p:spTgt spid="21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17"/>
                                        </p:tgtEl>
                                        <p:attrNameLst>
                                          <p:attrName>style.visibility</p:attrName>
                                        </p:attrNameLst>
                                      </p:cBhvr>
                                      <p:to>
                                        <p:strVal val="visible"/>
                                      </p:to>
                                    </p:set>
                                    <p:animEffect transition="in" filter="fade">
                                      <p:cBhvr>
                                        <p:cTn id="13" dur="1000"/>
                                        <p:tgtEl>
                                          <p:spTgt spid="217"/>
                                        </p:tgtEl>
                                      </p:cBhvr>
                                    </p:animEffect>
                                  </p:childTnLst>
                                </p:cTn>
                              </p:par>
                              <p:par>
                                <p:cTn id="14" presetID="10" presetClass="entr" presetSubtype="0" fill="hold" nodeType="withEffect">
                                  <p:stCondLst>
                                    <p:cond delay="0"/>
                                  </p:stCondLst>
                                  <p:childTnLst>
                                    <p:set>
                                      <p:cBhvr>
                                        <p:cTn id="15" dur="1" fill="hold">
                                          <p:stCondLst>
                                            <p:cond delay="0"/>
                                          </p:stCondLst>
                                        </p:cTn>
                                        <p:tgtEl>
                                          <p:spTgt spid="218"/>
                                        </p:tgtEl>
                                        <p:attrNameLst>
                                          <p:attrName>style.visibility</p:attrName>
                                        </p:attrNameLst>
                                      </p:cBhvr>
                                      <p:to>
                                        <p:strVal val="visible"/>
                                      </p:to>
                                    </p:set>
                                    <p:animEffect transition="in" filter="fade">
                                      <p:cBhvr>
                                        <p:cTn id="16"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AI Application in Our Life...</a:t>
            </a:r>
            <a:endParaRPr/>
          </a:p>
        </p:txBody>
      </p:sp>
      <p:sp>
        <p:nvSpPr>
          <p:cNvPr id="69" name="Google Shape;69;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0" name="Google Shape;70;p14"/>
          <p:cNvPicPr preferRelativeResize="0"/>
          <p:nvPr/>
        </p:nvPicPr>
        <p:blipFill>
          <a:blip r:embed="rId3">
            <a:alphaModFix/>
          </a:blip>
          <a:stretch>
            <a:fillRect/>
          </a:stretch>
        </p:blipFill>
        <p:spPr>
          <a:xfrm>
            <a:off x="0" y="2343150"/>
            <a:ext cx="2549200" cy="1738325"/>
          </a:xfrm>
          <a:prstGeom prst="rect">
            <a:avLst/>
          </a:prstGeom>
          <a:noFill/>
          <a:ln>
            <a:noFill/>
          </a:ln>
        </p:spPr>
      </p:pic>
      <p:pic>
        <p:nvPicPr>
          <p:cNvPr id="71" name="Google Shape;71;p14"/>
          <p:cNvPicPr preferRelativeResize="0"/>
          <p:nvPr/>
        </p:nvPicPr>
        <p:blipFill>
          <a:blip r:embed="rId4">
            <a:alphaModFix/>
          </a:blip>
          <a:stretch>
            <a:fillRect/>
          </a:stretch>
        </p:blipFill>
        <p:spPr>
          <a:xfrm>
            <a:off x="2261636" y="2343144"/>
            <a:ext cx="3706338" cy="1738325"/>
          </a:xfrm>
          <a:prstGeom prst="rect">
            <a:avLst/>
          </a:prstGeom>
          <a:noFill/>
          <a:ln>
            <a:noFill/>
          </a:ln>
        </p:spPr>
      </p:pic>
      <p:pic>
        <p:nvPicPr>
          <p:cNvPr id="72" name="Google Shape;72;p14"/>
          <p:cNvPicPr preferRelativeResize="0"/>
          <p:nvPr/>
        </p:nvPicPr>
        <p:blipFill>
          <a:blip r:embed="rId5">
            <a:alphaModFix/>
          </a:blip>
          <a:stretch>
            <a:fillRect/>
          </a:stretch>
        </p:blipFill>
        <p:spPr>
          <a:xfrm>
            <a:off x="6117450" y="2396162"/>
            <a:ext cx="3021850" cy="1700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1000"/>
                                        <p:tgtEl>
                                          <p:spTgt spid="7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body" idx="1"/>
          </p:nvPr>
        </p:nvSpPr>
        <p:spPr>
          <a:xfrm>
            <a:off x="308450" y="4009350"/>
            <a:ext cx="59988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a:t>Robot Arm Motion</a:t>
            </a:r>
            <a:endParaRPr/>
          </a:p>
        </p:txBody>
      </p:sp>
      <p:sp>
        <p:nvSpPr>
          <p:cNvPr id="224" name="Google Shape;224;p32"/>
          <p:cNvSpPr txBox="1"/>
          <p:nvPr/>
        </p:nvSpPr>
        <p:spPr>
          <a:xfrm>
            <a:off x="308450" y="4621625"/>
            <a:ext cx="872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a:latin typeface="Open Sans"/>
                <a:ea typeface="Open Sans"/>
                <a:cs typeface="Open Sans"/>
                <a:sym typeface="Open Sans"/>
              </a:rPr>
              <a:t>Adapted from: https://www.mathworks.com/help/nav/ug/motion-planning-with-rrt-for-manipulators.html</a:t>
            </a:r>
            <a:endParaRPr sz="1200">
              <a:latin typeface="Open Sans"/>
              <a:ea typeface="Open Sans"/>
              <a:cs typeface="Open Sans"/>
              <a:sym typeface="Open Sans"/>
            </a:endParaRPr>
          </a:p>
        </p:txBody>
      </p:sp>
      <p:pic>
        <p:nvPicPr>
          <p:cNvPr id="3" name="28751afcc17f8cb3770b0995f7b45f88">
            <a:hlinkClick r:id="" action="ppaction://media"/>
            <a:extLst>
              <a:ext uri="{FF2B5EF4-FFF2-40B4-BE49-F238E27FC236}">
                <a16:creationId xmlns:a16="http://schemas.microsoft.com/office/drawing/2014/main" id="{00E681CC-9097-469B-A670-E49B0E710A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17286" y="202707"/>
            <a:ext cx="5847510" cy="4385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11700" y="1177704"/>
            <a:ext cx="8520600" cy="21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zh-CN" sz="9600"/>
              <a:t>Thanks for Listening</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Now imagine that…</a:t>
            </a:r>
            <a:endParaRPr/>
          </a:p>
        </p:txBody>
      </p:sp>
      <p:sp>
        <p:nvSpPr>
          <p:cNvPr id="78" name="Google Shape;78;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 name="Google Shape;79;p15"/>
          <p:cNvPicPr preferRelativeResize="0"/>
          <p:nvPr/>
        </p:nvPicPr>
        <p:blipFill>
          <a:blip r:embed="rId3">
            <a:alphaModFix/>
          </a:blip>
          <a:stretch>
            <a:fillRect/>
          </a:stretch>
        </p:blipFill>
        <p:spPr>
          <a:xfrm>
            <a:off x="3917016" y="1147225"/>
            <a:ext cx="4968858" cy="3726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Main Tasks</a:t>
            </a:r>
            <a:endParaRPr/>
          </a:p>
        </p:txBody>
      </p:sp>
      <p:sp>
        <p:nvSpPr>
          <p:cNvPr id="85" name="Google Shape;85;p16"/>
          <p:cNvSpPr txBox="1">
            <a:spLocks noGrp="1"/>
          </p:cNvSpPr>
          <p:nvPr>
            <p:ph type="body" idx="1"/>
          </p:nvPr>
        </p:nvSpPr>
        <p:spPr>
          <a:xfrm>
            <a:off x="311700" y="1225225"/>
            <a:ext cx="8520600" cy="289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Simutaniously Localization and Mapping (SLAM)</a:t>
            </a:r>
            <a:endParaRPr/>
          </a:p>
          <a:p>
            <a:pPr marL="0" lvl="0" indent="0" algn="l" rtl="0">
              <a:spcBef>
                <a:spcPts val="1200"/>
              </a:spcBef>
              <a:spcAft>
                <a:spcPts val="0"/>
              </a:spcAft>
              <a:buNone/>
            </a:pPr>
            <a:r>
              <a:rPr lang="zh-CN"/>
              <a:t>Shoe Detection &amp; Pairing</a:t>
            </a:r>
            <a:endParaRPr/>
          </a:p>
          <a:p>
            <a:pPr marL="0" lvl="0" indent="0" algn="l" rtl="0">
              <a:spcBef>
                <a:spcPts val="1200"/>
              </a:spcBef>
              <a:spcAft>
                <a:spcPts val="0"/>
              </a:spcAft>
              <a:buNone/>
            </a:pPr>
            <a:r>
              <a:rPr lang="zh-CN"/>
              <a:t>Generating Collision-free Paths and Optimization</a:t>
            </a:r>
            <a:endParaRPr/>
          </a:p>
          <a:p>
            <a:pPr marL="0" lvl="0" indent="0" algn="l" rtl="0">
              <a:spcBef>
                <a:spcPts val="1200"/>
              </a:spcBef>
              <a:spcAft>
                <a:spcPts val="0"/>
              </a:spcAft>
              <a:buNone/>
            </a:pPr>
            <a:r>
              <a:rPr lang="zh-CN"/>
              <a:t>Grasping and Placing Shoes on the Shoe Rack</a:t>
            </a: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xEl>
                                              <p:pRg st="2" end="2"/>
                                            </p:txEl>
                                          </p:spTgt>
                                        </p:tgtEl>
                                        <p:attrNameLst>
                                          <p:attrName>style.visibility</p:attrName>
                                        </p:attrNameLst>
                                      </p:cBhvr>
                                      <p:to>
                                        <p:strVal val="visible"/>
                                      </p:to>
                                    </p:set>
                                    <p:animEffect transition="in" filter="fade">
                                      <p:cBhvr>
                                        <p:cTn id="17" dur="1000"/>
                                        <p:tgtEl>
                                          <p:spTgt spid="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xEl>
                                              <p:pRg st="3" end="3"/>
                                            </p:txEl>
                                          </p:spTgt>
                                        </p:tgtEl>
                                        <p:attrNameLst>
                                          <p:attrName>style.visibility</p:attrName>
                                        </p:attrNameLst>
                                      </p:cBhvr>
                                      <p:to>
                                        <p:strVal val="visible"/>
                                      </p:to>
                                    </p:set>
                                    <p:animEffect transition="in" filter="fade">
                                      <p:cBhvr>
                                        <p:cTn id="22" dur="1000"/>
                                        <p:tgtEl>
                                          <p:spTgt spid="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xEl>
                                              <p:pRg st="4" end="4"/>
                                            </p:txEl>
                                          </p:spTgt>
                                        </p:tgtEl>
                                        <p:attrNameLst>
                                          <p:attrName>style.visibility</p:attrName>
                                        </p:attrNameLst>
                                      </p:cBhvr>
                                      <p:to>
                                        <p:strVal val="visible"/>
                                      </p:to>
                                    </p:set>
                                    <p:animEffect transition="in" filter="fade">
                                      <p:cBhvr>
                                        <p:cTn id="27" dur="1000"/>
                                        <p:tgtEl>
                                          <p:spTgt spid="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50" y="4621625"/>
            <a:ext cx="914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latin typeface="Open Sans"/>
                <a:ea typeface="Open Sans"/>
                <a:cs typeface="Open Sans"/>
                <a:sym typeface="Open Sans"/>
              </a:rPr>
              <a:t>Adapted from: https://www.mathworks.com/help/nav/ug/implement-simultaneous-localization-and-mapping-with-lidar-scans.html</a:t>
            </a:r>
            <a:endParaRPr sz="1100">
              <a:latin typeface="Open Sans"/>
              <a:ea typeface="Open Sans"/>
              <a:cs typeface="Open Sans"/>
              <a:sym typeface="Open Sans"/>
            </a:endParaRPr>
          </a:p>
        </p:txBody>
      </p:sp>
      <p:sp>
        <p:nvSpPr>
          <p:cNvPr id="91" name="Google Shape;91;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Simutaniously Localization and Mapping (SLAM)</a:t>
            </a:r>
            <a:endParaRPr/>
          </a:p>
        </p:txBody>
      </p:sp>
      <p:pic>
        <p:nvPicPr>
          <p:cNvPr id="92" name="Google Shape;92;p17"/>
          <p:cNvPicPr preferRelativeResize="0"/>
          <p:nvPr/>
        </p:nvPicPr>
        <p:blipFill>
          <a:blip r:embed="rId3">
            <a:alphaModFix/>
          </a:blip>
          <a:stretch>
            <a:fillRect/>
          </a:stretch>
        </p:blipFill>
        <p:spPr>
          <a:xfrm>
            <a:off x="606692" y="1613609"/>
            <a:ext cx="1961026" cy="1726824"/>
          </a:xfrm>
          <a:prstGeom prst="rect">
            <a:avLst/>
          </a:prstGeom>
          <a:noFill/>
          <a:ln>
            <a:noFill/>
          </a:ln>
        </p:spPr>
      </p:pic>
      <p:pic>
        <p:nvPicPr>
          <p:cNvPr id="93" name="Google Shape;93;p17"/>
          <p:cNvPicPr preferRelativeResize="0"/>
          <p:nvPr/>
        </p:nvPicPr>
        <p:blipFill>
          <a:blip r:embed="rId4">
            <a:alphaModFix/>
          </a:blip>
          <a:stretch>
            <a:fillRect/>
          </a:stretch>
        </p:blipFill>
        <p:spPr>
          <a:xfrm>
            <a:off x="2567713" y="1611872"/>
            <a:ext cx="1961026" cy="1730310"/>
          </a:xfrm>
          <a:prstGeom prst="rect">
            <a:avLst/>
          </a:prstGeom>
          <a:noFill/>
          <a:ln>
            <a:noFill/>
          </a:ln>
        </p:spPr>
      </p:pic>
      <p:pic>
        <p:nvPicPr>
          <p:cNvPr id="94" name="Google Shape;94;p17"/>
          <p:cNvPicPr preferRelativeResize="0"/>
          <p:nvPr/>
        </p:nvPicPr>
        <p:blipFill>
          <a:blip r:embed="rId5">
            <a:alphaModFix/>
          </a:blip>
          <a:stretch>
            <a:fillRect/>
          </a:stretch>
        </p:blipFill>
        <p:spPr>
          <a:xfrm>
            <a:off x="4528736" y="1616900"/>
            <a:ext cx="1961026" cy="1720259"/>
          </a:xfrm>
          <a:prstGeom prst="rect">
            <a:avLst/>
          </a:prstGeom>
          <a:noFill/>
          <a:ln>
            <a:noFill/>
          </a:ln>
        </p:spPr>
      </p:pic>
      <p:pic>
        <p:nvPicPr>
          <p:cNvPr id="95" name="Google Shape;95;p17"/>
          <p:cNvPicPr preferRelativeResize="0"/>
          <p:nvPr/>
        </p:nvPicPr>
        <p:blipFill>
          <a:blip r:embed="rId6">
            <a:alphaModFix/>
          </a:blip>
          <a:stretch>
            <a:fillRect/>
          </a:stretch>
        </p:blipFill>
        <p:spPr>
          <a:xfrm>
            <a:off x="6489763" y="1611884"/>
            <a:ext cx="1961026" cy="1730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1000"/>
                                        <p:tgtEl>
                                          <p:spTgt spid="9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Simutaniously Localization and Mapping (SLAM)</a:t>
            </a:r>
            <a:endParaRPr/>
          </a:p>
        </p:txBody>
      </p:sp>
      <p:pic>
        <p:nvPicPr>
          <p:cNvPr id="101" name="Google Shape;101;p18"/>
          <p:cNvPicPr preferRelativeResize="0"/>
          <p:nvPr/>
        </p:nvPicPr>
        <p:blipFill>
          <a:blip r:embed="rId3">
            <a:alphaModFix/>
          </a:blip>
          <a:stretch>
            <a:fillRect/>
          </a:stretch>
        </p:blipFill>
        <p:spPr>
          <a:xfrm>
            <a:off x="4571999" y="1147225"/>
            <a:ext cx="3682224" cy="3249024"/>
          </a:xfrm>
          <a:prstGeom prst="rect">
            <a:avLst/>
          </a:prstGeom>
          <a:noFill/>
          <a:ln>
            <a:noFill/>
          </a:ln>
        </p:spPr>
      </p:pic>
      <p:sp>
        <p:nvSpPr>
          <p:cNvPr id="102" name="Google Shape;102;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Loop closure</a:t>
            </a:r>
            <a:endParaRPr/>
          </a:p>
          <a:p>
            <a:pPr marL="0" lvl="0" indent="0" algn="l" rtl="0">
              <a:spcBef>
                <a:spcPts val="1200"/>
              </a:spcBef>
              <a:spcAft>
                <a:spcPts val="0"/>
              </a:spcAft>
              <a:buNone/>
            </a:pPr>
            <a:r>
              <a:rPr lang="zh-CN"/>
              <a:t>Feature alignment</a:t>
            </a:r>
            <a:endParaRPr/>
          </a:p>
          <a:p>
            <a:pPr marL="0" lvl="0" indent="0" algn="l" rtl="0">
              <a:spcBef>
                <a:spcPts val="1200"/>
              </a:spcBef>
              <a:spcAft>
                <a:spcPts val="0"/>
              </a:spcAft>
              <a:buNone/>
            </a:pPr>
            <a:r>
              <a:rPr lang="zh-CN"/>
              <a:t>Reduce encoder error</a:t>
            </a:r>
            <a:endParaRPr/>
          </a:p>
          <a:p>
            <a:pPr marL="0" lvl="0" indent="0" algn="l" rtl="0">
              <a:spcBef>
                <a:spcPts val="1200"/>
              </a:spcBef>
              <a:spcAft>
                <a:spcPts val="1200"/>
              </a:spcAft>
              <a:buNone/>
            </a:pPr>
            <a:r>
              <a:rPr lang="zh-CN"/>
              <a:t>Control the number of loops</a:t>
            </a:r>
            <a:endParaRPr/>
          </a:p>
        </p:txBody>
      </p:sp>
      <p:sp>
        <p:nvSpPr>
          <p:cNvPr id="103" name="Google Shape;103;p18"/>
          <p:cNvSpPr txBox="1"/>
          <p:nvPr/>
        </p:nvSpPr>
        <p:spPr>
          <a:xfrm>
            <a:off x="-50" y="4621625"/>
            <a:ext cx="914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latin typeface="Open Sans"/>
                <a:ea typeface="Open Sans"/>
                <a:cs typeface="Open Sans"/>
                <a:sym typeface="Open Sans"/>
              </a:rPr>
              <a:t>Adapted from: https://www.mathworks.com/help/nav/ug/implement-simultaneous-localization-and-mapping-with-lidar-scans.html</a:t>
            </a:r>
            <a:endParaRPr sz="11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p:nvPr/>
        </p:nvSpPr>
        <p:spPr>
          <a:xfrm>
            <a:off x="308450" y="4621625"/>
            <a:ext cx="872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a:latin typeface="Open Sans"/>
                <a:ea typeface="Open Sans"/>
                <a:cs typeface="Open Sans"/>
                <a:sym typeface="Open Sans"/>
              </a:rPr>
              <a:t>Adapted from: </a:t>
            </a:r>
            <a:r>
              <a:rPr lang="zh-CN" sz="1200" u="sng">
                <a:solidFill>
                  <a:schemeClr val="hlink"/>
                </a:solidFill>
                <a:latin typeface="Open Sans"/>
                <a:ea typeface="Open Sans"/>
                <a:cs typeface="Open Sans"/>
                <a:sym typeface="Open Sans"/>
                <a:hlinkClick r:id="rId3"/>
              </a:rPr>
              <a:t>https://www.youtube.com/watch?v=saVZtgPyyJQ&amp;t=856s</a:t>
            </a:r>
            <a:endParaRPr sz="1200">
              <a:latin typeface="Open Sans"/>
              <a:ea typeface="Open Sans"/>
              <a:cs typeface="Open Sans"/>
              <a:sym typeface="Open Sans"/>
            </a:endParaRPr>
          </a:p>
          <a:p>
            <a:pPr marL="0" lvl="0" indent="0" algn="l" rtl="0">
              <a:spcBef>
                <a:spcPts val="0"/>
              </a:spcBef>
              <a:spcAft>
                <a:spcPts val="0"/>
              </a:spcAft>
              <a:buNone/>
            </a:pPr>
            <a:r>
              <a:rPr lang="zh-CN" sz="1200">
                <a:latin typeface="Open Sans"/>
                <a:ea typeface="Open Sans"/>
                <a:cs typeface="Open Sans"/>
                <a:sym typeface="Open Sans"/>
              </a:rPr>
              <a:t>(Understanding SLAM Using Pose Graph Optimization | | Autonomous Navigation, Part 3)</a:t>
            </a:r>
            <a:endParaRPr sz="1200">
              <a:latin typeface="Open Sans"/>
              <a:ea typeface="Open Sans"/>
              <a:cs typeface="Open Sans"/>
              <a:sym typeface="Open Sans"/>
            </a:endParaRPr>
          </a:p>
        </p:txBody>
      </p:sp>
      <p:sp>
        <p:nvSpPr>
          <p:cNvPr id="109" name="Google Shape;10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t>Simutaniously Localization and Mapping (SLAM)</a:t>
            </a:r>
            <a:endParaRPr/>
          </a:p>
        </p:txBody>
      </p:sp>
      <p:sp>
        <p:nvSpPr>
          <p:cNvPr id="110" name="Google Shape;110;p19"/>
          <p:cNvSpPr txBox="1">
            <a:spLocks noGrp="1"/>
          </p:cNvSpPr>
          <p:nvPr>
            <p:ph type="body" idx="1"/>
          </p:nvPr>
        </p:nvSpPr>
        <p:spPr>
          <a:xfrm>
            <a:off x="311700" y="1225225"/>
            <a:ext cx="35430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a:t>Loop closure</a:t>
            </a:r>
            <a:endParaRPr/>
          </a:p>
          <a:p>
            <a:pPr marL="0" lvl="0" indent="0" algn="l" rtl="0">
              <a:spcBef>
                <a:spcPts val="1200"/>
              </a:spcBef>
              <a:spcAft>
                <a:spcPts val="0"/>
              </a:spcAft>
              <a:buNone/>
            </a:pPr>
            <a:r>
              <a:rPr lang="zh-CN"/>
              <a:t>Feature alignment</a:t>
            </a:r>
            <a:endParaRPr/>
          </a:p>
          <a:p>
            <a:pPr marL="0" lvl="0" indent="0" algn="l" rtl="0">
              <a:spcBef>
                <a:spcPts val="1200"/>
              </a:spcBef>
              <a:spcAft>
                <a:spcPts val="0"/>
              </a:spcAft>
              <a:buNone/>
            </a:pPr>
            <a:r>
              <a:rPr lang="zh-CN"/>
              <a:t>Reduce encoder error</a:t>
            </a:r>
            <a:endParaRPr/>
          </a:p>
          <a:p>
            <a:pPr marL="0" lvl="0" indent="0" algn="l" rtl="0">
              <a:spcBef>
                <a:spcPts val="1200"/>
              </a:spcBef>
              <a:spcAft>
                <a:spcPts val="1200"/>
              </a:spcAft>
              <a:buNone/>
            </a:pPr>
            <a:r>
              <a:rPr lang="zh-CN"/>
              <a:t>Control the number of loops</a:t>
            </a:r>
            <a:endParaRPr/>
          </a:p>
        </p:txBody>
      </p:sp>
      <p:pic>
        <p:nvPicPr>
          <p:cNvPr id="111" name="Google Shape;111;p19"/>
          <p:cNvPicPr preferRelativeResize="0"/>
          <p:nvPr/>
        </p:nvPicPr>
        <p:blipFill>
          <a:blip r:embed="rId4">
            <a:alphaModFix/>
          </a:blip>
          <a:stretch>
            <a:fillRect/>
          </a:stretch>
        </p:blipFill>
        <p:spPr>
          <a:xfrm>
            <a:off x="3917450" y="1075525"/>
            <a:ext cx="4984499" cy="31153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140225"/>
            <a:ext cx="7419300" cy="4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zh-CN" sz="3020"/>
              <a:t>Shoe Detection           YOLO v3</a:t>
            </a:r>
            <a:endParaRPr sz="3020"/>
          </a:p>
        </p:txBody>
      </p:sp>
      <p:pic>
        <p:nvPicPr>
          <p:cNvPr id="117" name="Google Shape;117;p20"/>
          <p:cNvPicPr preferRelativeResize="0"/>
          <p:nvPr/>
        </p:nvPicPr>
        <p:blipFill>
          <a:blip r:embed="rId3">
            <a:alphaModFix/>
          </a:blip>
          <a:stretch>
            <a:fillRect/>
          </a:stretch>
        </p:blipFill>
        <p:spPr>
          <a:xfrm>
            <a:off x="1021738" y="625925"/>
            <a:ext cx="7100518" cy="4517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368652" y="163350"/>
            <a:ext cx="8011623" cy="4664225"/>
          </a:xfrm>
          <a:prstGeom prst="rect">
            <a:avLst/>
          </a:prstGeom>
          <a:noFill/>
          <a:ln>
            <a:noFill/>
          </a:ln>
        </p:spPr>
      </p:pic>
      <p:pic>
        <p:nvPicPr>
          <p:cNvPr id="136" name="Google Shape;136;p22"/>
          <p:cNvPicPr preferRelativeResize="0"/>
          <p:nvPr/>
        </p:nvPicPr>
        <p:blipFill>
          <a:blip r:embed="rId4">
            <a:alphaModFix/>
          </a:blip>
          <a:stretch>
            <a:fillRect/>
          </a:stretch>
        </p:blipFill>
        <p:spPr>
          <a:xfrm>
            <a:off x="1535250" y="1805544"/>
            <a:ext cx="4667250" cy="2019300"/>
          </a:xfrm>
          <a:prstGeom prst="rect">
            <a:avLst/>
          </a:prstGeom>
          <a:noFill/>
          <a:ln>
            <a:noFill/>
          </a:ln>
        </p:spPr>
      </p:pic>
      <p:pic>
        <p:nvPicPr>
          <p:cNvPr id="132" name="Google Shape;132;p22"/>
          <p:cNvPicPr preferRelativeResize="0"/>
          <p:nvPr/>
        </p:nvPicPr>
        <p:blipFill>
          <a:blip r:embed="rId5">
            <a:alphaModFix/>
          </a:blip>
          <a:stretch>
            <a:fillRect/>
          </a:stretch>
        </p:blipFill>
        <p:spPr>
          <a:xfrm>
            <a:off x="1724467" y="375375"/>
            <a:ext cx="3893501" cy="3433693"/>
          </a:xfrm>
          <a:prstGeom prst="rect">
            <a:avLst/>
          </a:prstGeom>
          <a:noFill/>
          <a:ln>
            <a:noFill/>
          </a:ln>
        </p:spPr>
      </p:pic>
      <p:pic>
        <p:nvPicPr>
          <p:cNvPr id="133" name="Google Shape;133;p22"/>
          <p:cNvPicPr preferRelativeResize="0"/>
          <p:nvPr/>
        </p:nvPicPr>
        <p:blipFill>
          <a:blip r:embed="rId6">
            <a:alphaModFix/>
          </a:blip>
          <a:stretch>
            <a:fillRect/>
          </a:stretch>
        </p:blipFill>
        <p:spPr>
          <a:xfrm>
            <a:off x="1499927" y="630129"/>
            <a:ext cx="5071370" cy="3178939"/>
          </a:xfrm>
          <a:prstGeom prst="rect">
            <a:avLst/>
          </a:prstGeom>
          <a:noFill/>
          <a:ln>
            <a:noFill/>
          </a:ln>
        </p:spPr>
      </p:pic>
      <p:pic>
        <p:nvPicPr>
          <p:cNvPr id="134" name="Google Shape;134;p22"/>
          <p:cNvPicPr preferRelativeResize="0"/>
          <p:nvPr/>
        </p:nvPicPr>
        <p:blipFill>
          <a:blip r:embed="rId7">
            <a:alphaModFix/>
          </a:blip>
          <a:stretch>
            <a:fillRect/>
          </a:stretch>
        </p:blipFill>
        <p:spPr>
          <a:xfrm>
            <a:off x="1393377" y="784415"/>
            <a:ext cx="6137760" cy="2854556"/>
          </a:xfrm>
          <a:prstGeom prst="rect">
            <a:avLst/>
          </a:prstGeom>
          <a:noFill/>
          <a:ln>
            <a:noFill/>
          </a:ln>
        </p:spPr>
      </p:pic>
      <p:pic>
        <p:nvPicPr>
          <p:cNvPr id="131" name="Google Shape;131;p22"/>
          <p:cNvPicPr preferRelativeResize="0"/>
          <p:nvPr/>
        </p:nvPicPr>
        <p:blipFill>
          <a:blip r:embed="rId8">
            <a:alphaModFix/>
          </a:blip>
          <a:stretch>
            <a:fillRect/>
          </a:stretch>
        </p:blipFill>
        <p:spPr>
          <a:xfrm>
            <a:off x="1" y="1370047"/>
            <a:ext cx="9143999" cy="2250830"/>
          </a:xfrm>
          <a:prstGeom prst="rect">
            <a:avLst/>
          </a:prstGeom>
          <a:noFill/>
          <a:ln>
            <a:noFill/>
          </a:ln>
        </p:spPr>
      </p:pic>
      <p:pic>
        <p:nvPicPr>
          <p:cNvPr id="3" name="Picture 2">
            <a:extLst>
              <a:ext uri="{FF2B5EF4-FFF2-40B4-BE49-F238E27FC236}">
                <a16:creationId xmlns:a16="http://schemas.microsoft.com/office/drawing/2014/main" id="{519A6876-23EC-443B-BA65-4A124015120A}"/>
              </a:ext>
            </a:extLst>
          </p:cNvPr>
          <p:cNvPicPr>
            <a:picLocks noChangeAspect="1"/>
          </p:cNvPicPr>
          <p:nvPr/>
        </p:nvPicPr>
        <p:blipFill>
          <a:blip r:embed="rId9"/>
          <a:stretch>
            <a:fillRect/>
          </a:stretch>
        </p:blipFill>
        <p:spPr>
          <a:xfrm>
            <a:off x="1976681" y="0"/>
            <a:ext cx="4117862"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1092</Words>
  <Application>Microsoft Office PowerPoint</Application>
  <PresentationFormat>On-screen Show (16:9)</PresentationFormat>
  <Paragraphs>69</Paragraphs>
  <Slides>21</Slides>
  <Notes>21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Economica</vt:lpstr>
      <vt:lpstr>Arial</vt:lpstr>
      <vt:lpstr>Open Sans</vt:lpstr>
      <vt:lpstr>Luxe</vt:lpstr>
      <vt:lpstr>Shoes Sorter</vt:lpstr>
      <vt:lpstr>AI Application in Our Life...</vt:lpstr>
      <vt:lpstr>Now imagine that…</vt:lpstr>
      <vt:lpstr>Main Tasks</vt:lpstr>
      <vt:lpstr>Simutaniously Localization and Mapping (SLAM)</vt:lpstr>
      <vt:lpstr>Simutaniously Localization and Mapping (SLAM)</vt:lpstr>
      <vt:lpstr>Simutaniously Localization and Mapping (SLAM)</vt:lpstr>
      <vt:lpstr>Shoe Detection           YOLO v3</vt:lpstr>
      <vt:lpstr>PowerPoint Presentation</vt:lpstr>
      <vt:lpstr>PowerPoint Presentation</vt:lpstr>
      <vt:lpstr>Shoe Pairing                  SIFT Algorithm</vt:lpstr>
      <vt:lpstr>PowerPoint Presentation</vt:lpstr>
      <vt:lpstr>Localization</vt:lpstr>
      <vt:lpstr>Path Planning</vt:lpstr>
      <vt:lpstr>Path Planning</vt:lpstr>
      <vt:lpstr>Robot Arm Motion Planning</vt:lpstr>
      <vt:lpstr>Robot Arm Motion</vt:lpstr>
      <vt:lpstr>Rapidly-exploring Random Tree path planner (RRT)</vt:lpstr>
      <vt:lpstr>Robot Arm Grasping Motion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Shoes Sorter</dc:title>
  <dc:creator>YuJIe Hua</dc:creator>
  <cp:lastModifiedBy>王 雨昊</cp:lastModifiedBy>
  <cp:revision>3</cp:revision>
  <dcterms:modified xsi:type="dcterms:W3CDTF">2022-09-14T13:57:09Z</dcterms:modified>
</cp:coreProperties>
</file>